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9" r:id="rId3"/>
    <p:sldId id="261" r:id="rId4"/>
    <p:sldId id="272" r:id="rId5"/>
    <p:sldId id="257" r:id="rId6"/>
    <p:sldId id="289" r:id="rId7"/>
    <p:sldId id="290" r:id="rId8"/>
    <p:sldId id="291" r:id="rId9"/>
    <p:sldId id="258" r:id="rId10"/>
    <p:sldId id="292" r:id="rId11"/>
    <p:sldId id="293" r:id="rId12"/>
    <p:sldId id="294" r:id="rId13"/>
    <p:sldId id="295" r:id="rId14"/>
    <p:sldId id="259" r:id="rId15"/>
    <p:sldId id="296" r:id="rId16"/>
    <p:sldId id="297" r:id="rId17"/>
    <p:sldId id="260" r:id="rId18"/>
    <p:sldId id="298" r:id="rId19"/>
    <p:sldId id="299" r:id="rId20"/>
    <p:sldId id="300" r:id="rId21"/>
    <p:sldId id="301" r:id="rId22"/>
    <p:sldId id="262" r:id="rId2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4020202020204" charset="0"/>
      <p:regular r:id="rId29"/>
      <p:bold r:id="rId30"/>
      <p:italic r:id="rId31"/>
      <p:boldItalic r:id="rId32"/>
    </p:embeddedFont>
    <p:embeddedFont>
      <p:font typeface="Fira Sans Medium" panose="020B06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4" y="109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2FCB8127-4D02-E3F5-5078-19814CC2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78EC3B1D-6C78-5847-9534-A445BC7A4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43CD5BF9-5E83-3E70-4C0E-3C68EFCD2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88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342BEBA1-F4AD-D3FE-C12D-404EB0E1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BFF51880-B3BC-7BAF-7569-7DEC44FF6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2CF943AA-2895-45A6-7903-AD06C7DDF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7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72D7E8C2-6274-3D84-4468-F2466E09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034CB7B4-4733-E0C6-EF2F-559F88709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A874EE20-D411-658D-EC38-4F8586BB2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51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E09FF99C-5C74-D3BC-8F16-B0F991A2A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>
            <a:extLst>
              <a:ext uri="{FF2B5EF4-FFF2-40B4-BE49-F238E27FC236}">
                <a16:creationId xmlns:a16="http://schemas.microsoft.com/office/drawing/2014/main" id="{4E83EE4E-1811-B920-63EB-A6231B247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>
            <a:extLst>
              <a:ext uri="{FF2B5EF4-FFF2-40B4-BE49-F238E27FC236}">
                <a16:creationId xmlns:a16="http://schemas.microsoft.com/office/drawing/2014/main" id="{EFB6E77D-6215-68A5-8038-8DC3C0E07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4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C475772-0138-E076-719A-574E8DC0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71C41624-74C2-CE61-EF5F-C4808CD09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6A350664-1317-D0D5-E6B5-0198FC5C8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19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230D44E-4D03-5871-50E0-F1B88ABB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>
            <a:extLst>
              <a:ext uri="{FF2B5EF4-FFF2-40B4-BE49-F238E27FC236}">
                <a16:creationId xmlns:a16="http://schemas.microsoft.com/office/drawing/2014/main" id="{D2398DFF-2EEC-88AF-DEAC-382953433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27" name="Google Shape;427;g9026751953_0_209:notes">
            <a:extLst>
              <a:ext uri="{FF2B5EF4-FFF2-40B4-BE49-F238E27FC236}">
                <a16:creationId xmlns:a16="http://schemas.microsoft.com/office/drawing/2014/main" id="{95DD06F2-80F4-5211-B7A7-4A75B0E78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7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179EA939-7120-F781-3511-63C7A531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0A7128CA-0E3C-5A57-8BD8-82A27AC8E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EB9EB47D-A6AA-E132-7B56-48188E1C90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346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9B669BD2-E113-55FC-484F-CF6FC534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1FC37D8B-6031-87A4-DF7E-FF661B017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8F0495D7-2FC6-49D4-EF07-594A1962A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95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E3E28F4B-C6B5-22C1-FF94-B9609CEE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917CA603-8011-A538-3948-17F4C908F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C40340EC-27C5-6609-C360-68A5F420F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369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>
          <a:extLst>
            <a:ext uri="{FF2B5EF4-FFF2-40B4-BE49-F238E27FC236}">
              <a16:creationId xmlns:a16="http://schemas.microsoft.com/office/drawing/2014/main" id="{BDBF7EF6-688E-ADCA-91F3-1C6A1F67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>
            <a:extLst>
              <a:ext uri="{FF2B5EF4-FFF2-40B4-BE49-F238E27FC236}">
                <a16:creationId xmlns:a16="http://schemas.microsoft.com/office/drawing/2014/main" id="{35023C14-6717-5795-EA5B-1BD372460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71" name="Google Shape;1471;g9026751953_0_1252:notes">
            <a:extLst>
              <a:ext uri="{FF2B5EF4-FFF2-40B4-BE49-F238E27FC236}">
                <a16:creationId xmlns:a16="http://schemas.microsoft.com/office/drawing/2014/main" id="{92E080D3-72B5-BE74-ED7D-A060EADB6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61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5F7426D-4804-89D6-0AD0-DAEB8DB35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8798E452-472A-70B1-9BBC-F9105F6A1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C51D3BC0-3636-DA51-CD68-0C72887E85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22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164787E-E6B7-A6F1-4D00-8B550B06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63F3547E-E53A-6A3C-91CB-DCFAB6044F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225B1153-8889-5D2E-82F4-628DD7387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28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1A3ECCE-6DFE-BAAC-CEB0-049C2D7A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>
            <a:extLst>
              <a:ext uri="{FF2B5EF4-FFF2-40B4-BE49-F238E27FC236}">
                <a16:creationId xmlns:a16="http://schemas.microsoft.com/office/drawing/2014/main" id="{1AB988AA-DBE2-B2F9-24AB-4365164147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8" name="Google Shape;168;g91ed6c2d0b_0_0:notes">
            <a:extLst>
              <a:ext uri="{FF2B5EF4-FFF2-40B4-BE49-F238E27FC236}">
                <a16:creationId xmlns:a16="http://schemas.microsoft.com/office/drawing/2014/main" id="{671AD937-BCBF-5FF2-693B-E6D51AE5C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7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yisula/customerseg_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685800"/>
            <a:ext cx="32310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Mall Customers Segmentation</a:t>
            </a:r>
            <a:endParaRPr sz="4000" dirty="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3363900"/>
            <a:ext cx="5410200" cy="1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Isula Dissanayake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KIC–HNDCSAI–252F–003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Dataset No: 03</a:t>
            </a:r>
          </a:p>
          <a:p>
            <a:pPr marL="36000" lvl="0"/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GitHub: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  <a:hlinkClick r:id="rId3"/>
              </a:rPr>
              <a:t>https://github.com/heyisula/customerseg_ml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292B6B26-654C-2E3F-EAE5-58421C1E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4124FAB7-CF27-21A6-C76C-616234534711}"/>
              </a:ext>
            </a:extLst>
          </p:cNvPr>
          <p:cNvSpPr txBox="1"/>
          <p:nvPr/>
        </p:nvSpPr>
        <p:spPr>
          <a:xfrm>
            <a:off x="710249" y="122767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32F84-DAEA-3D70-17A6-329D8B5A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94" y="623903"/>
            <a:ext cx="6734212" cy="43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2BB0806-3D87-6EDD-7870-FCBF5FE9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E66F553F-C2D2-5F96-975A-EF6ADC984AE5}"/>
              </a:ext>
            </a:extLst>
          </p:cNvPr>
          <p:cNvSpPr txBox="1"/>
          <p:nvPr/>
        </p:nvSpPr>
        <p:spPr>
          <a:xfrm>
            <a:off x="710249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0891C-38C9-F962-3BD0-FB7F70A5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80" y="764834"/>
            <a:ext cx="6247839" cy="41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01D5FD43-5973-FFA2-3064-C61136729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A3376950-85AA-2CD9-300C-4F3E4E540435}"/>
              </a:ext>
            </a:extLst>
          </p:cNvPr>
          <p:cNvSpPr txBox="1"/>
          <p:nvPr/>
        </p:nvSpPr>
        <p:spPr>
          <a:xfrm>
            <a:off x="710249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8D7F6-6389-7B84-BD8C-49CD697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004"/>
          <a:stretch>
            <a:fillRect/>
          </a:stretch>
        </p:blipFill>
        <p:spPr>
          <a:xfrm>
            <a:off x="2235199" y="2700904"/>
            <a:ext cx="6493934" cy="232273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F8803D-ACCA-BC44-5B13-4E3B3F5F7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22315"/>
              </p:ext>
            </p:extLst>
          </p:nvPr>
        </p:nvGraphicFramePr>
        <p:xfrm>
          <a:off x="228599" y="947306"/>
          <a:ext cx="6493935" cy="16244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61982079"/>
                    </a:ext>
                  </a:extLst>
                </a:gridCol>
                <a:gridCol w="2957690">
                  <a:extLst>
                    <a:ext uri="{9D8B030D-6E8A-4147-A177-3AD203B41FA5}">
                      <a16:colId xmlns:a16="http://schemas.microsoft.com/office/drawing/2014/main" val="3005586202"/>
                    </a:ext>
                  </a:extLst>
                </a:gridCol>
                <a:gridCol w="2164645">
                  <a:extLst>
                    <a:ext uri="{9D8B030D-6E8A-4147-A177-3AD203B41FA5}">
                      <a16:colId xmlns:a16="http://schemas.microsoft.com/office/drawing/2014/main" val="3177635884"/>
                    </a:ext>
                  </a:extLst>
                </a:gridCol>
              </a:tblGrid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Optimal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Best Silhouette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641364"/>
                  </a:ext>
                </a:extLst>
              </a:tr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k=9, init='k-means++'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0.4280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496757"/>
                  </a:ext>
                </a:extLst>
              </a:tr>
              <a:tr h="355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GMM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components=7, covariance='full'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0.4285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01194"/>
                  </a:ext>
                </a:extLst>
              </a:tr>
              <a:tr h="228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Agglomerative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k=2, linkage='ward'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0.7355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339610"/>
                  </a:ext>
                </a:extLst>
              </a:tr>
              <a:tr h="355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eps=0.5, </a:t>
                      </a:r>
                      <a:r>
                        <a:rPr lang="en-US" sz="1400" dirty="0" err="1"/>
                        <a:t>min_samples</a:t>
                      </a:r>
                      <a:r>
                        <a:rPr lang="en-US" sz="1400" dirty="0"/>
                        <a:t>=5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0.5506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7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03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B5B58C89-5CDB-66A7-BC78-273758617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>
            <a:extLst>
              <a:ext uri="{FF2B5EF4-FFF2-40B4-BE49-F238E27FC236}">
                <a16:creationId xmlns:a16="http://schemas.microsoft.com/office/drawing/2014/main" id="{FB80A7EE-1C8E-80BD-FF73-2518AA4CED64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Hyperparameter Tuning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4F063-5B66-1FF9-7805-77A615B3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02" y="690924"/>
            <a:ext cx="5892398" cy="43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53ECF-F16E-14A3-D590-DB4E7C7C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153"/>
            <a:ext cx="4572000" cy="4049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2BD3E-4815-1FF5-3987-1580A04A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66" y="564153"/>
            <a:ext cx="4487334" cy="4059056"/>
          </a:xfrm>
          <a:prstGeom prst="rect">
            <a:avLst/>
          </a:prstGeom>
        </p:spPr>
      </p:pic>
      <p:sp>
        <p:nvSpPr>
          <p:cNvPr id="6" name="Google Shape;418;p15">
            <a:extLst>
              <a:ext uri="{FF2B5EF4-FFF2-40B4-BE49-F238E27FC236}">
                <a16:creationId xmlns:a16="http://schemas.microsoft.com/office/drawing/2014/main" id="{B5FEBEE3-A879-B0BF-C323-90648E31D8B9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01A9BD66-A310-1E76-8D63-EF35C779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A7CA3-B30B-6DA7-C0D7-A830C5F5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79956"/>
            <a:ext cx="4572000" cy="381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D0560-6173-5002-1540-A4C73A85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6666" y="696572"/>
            <a:ext cx="4487334" cy="3794217"/>
          </a:xfrm>
          <a:prstGeom prst="rect">
            <a:avLst/>
          </a:prstGeom>
        </p:spPr>
      </p:pic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6D56C50C-7041-1627-18CA-5B3474B734AF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750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BA86DCB0-43FD-D056-8D48-966246A11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D69C5917-47E8-68D9-D8C6-2C3FF668F083}"/>
              </a:ext>
            </a:extLst>
          </p:cNvPr>
          <p:cNvSpPr txBox="1"/>
          <p:nvPr/>
        </p:nvSpPr>
        <p:spPr>
          <a:xfrm>
            <a:off x="710250" y="1913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Model Evaluation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7FD9F-94A7-8E68-FC64-B7990251A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77" y="669708"/>
            <a:ext cx="5587662" cy="44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Overall Model Comparison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8C427-0B52-81BC-0D1A-786ED495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42" y="892675"/>
            <a:ext cx="6160016" cy="38571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8C2E2408-71B9-4D7F-73A6-4DF5F2DB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2AC04251-E68D-C07B-BC2B-485A032AFE54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and Testing Performance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E6EC43-6105-BBA0-D733-9CE447915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57467"/>
              </p:ext>
            </p:extLst>
          </p:nvPr>
        </p:nvGraphicFramePr>
        <p:xfrm>
          <a:off x="201083" y="955676"/>
          <a:ext cx="6258984" cy="161864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64746">
                  <a:extLst>
                    <a:ext uri="{9D8B030D-6E8A-4147-A177-3AD203B41FA5}">
                      <a16:colId xmlns:a16="http://schemas.microsoft.com/office/drawing/2014/main" val="195686501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1476766427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4259866023"/>
                    </a:ext>
                  </a:extLst>
                </a:gridCol>
                <a:gridCol w="1564746">
                  <a:extLst>
                    <a:ext uri="{9D8B030D-6E8A-4147-A177-3AD203B41FA5}">
                      <a16:colId xmlns:a16="http://schemas.microsoft.com/office/drawing/2014/main" val="2185623113"/>
                    </a:ext>
                  </a:extLst>
                </a:gridCol>
              </a:tblGrid>
              <a:tr h="399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Train Silhouette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Test Silhouette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Generalization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538287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0.4056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25119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0.4224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650837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Agglomerative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256466"/>
                  </a:ext>
                </a:extLst>
              </a:tr>
              <a:tr h="273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0.5161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6359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B16501-28A1-429E-0158-A8BDAE40E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7686" y="2693176"/>
            <a:ext cx="5007962" cy="24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DB5D060D-9B54-7165-D060-96812C2F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3D014894-4FCE-69EC-8919-6D873CCDF156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and Testing Performance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25FD-C222-B14F-EA55-79645631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01" y="647141"/>
            <a:ext cx="6959197" cy="43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346157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26190" y="465928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Problem Statement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353722" y="1957486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Challenge:</a:t>
            </a:r>
            <a:endParaRPr sz="1500" b="1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578689" y="2164460"/>
            <a:ext cx="201453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How to increase supermarket membership card conversion rates?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5728691" y="2050089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Goal: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7115715" y="2256843"/>
            <a:ext cx="208755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Identify customer groups with similar shopping behaviors to enable targeted marketing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1793228" y="4056572"/>
            <a:ext cx="2423324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Personalized strategies for each customer segment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2312;p26">
            <a:extLst>
              <a:ext uri="{FF2B5EF4-FFF2-40B4-BE49-F238E27FC236}">
                <a16:creationId xmlns:a16="http://schemas.microsoft.com/office/drawing/2014/main" id="{8EEF85CB-22D1-27C6-59E0-B5C7D7AEC8FD}"/>
              </a:ext>
            </a:extLst>
          </p:cNvPr>
          <p:cNvSpPr txBox="1"/>
          <p:nvPr/>
        </p:nvSpPr>
        <p:spPr>
          <a:xfrm>
            <a:off x="1167701" y="379833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Expected Benifit: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315;p26">
            <a:extLst>
              <a:ext uri="{FF2B5EF4-FFF2-40B4-BE49-F238E27FC236}">
                <a16:creationId xmlns:a16="http://schemas.microsoft.com/office/drawing/2014/main" id="{43DCAE67-0435-5076-4171-DECCBA7CC58A}"/>
              </a:ext>
            </a:extLst>
          </p:cNvPr>
          <p:cNvSpPr txBox="1"/>
          <p:nvPr/>
        </p:nvSpPr>
        <p:spPr>
          <a:xfrm>
            <a:off x="6499919" y="4097435"/>
            <a:ext cx="2423324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/>
              <a:t>Customer segmentation using clustering techniques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2312;p26">
            <a:extLst>
              <a:ext uri="{FF2B5EF4-FFF2-40B4-BE49-F238E27FC236}">
                <a16:creationId xmlns:a16="http://schemas.microsoft.com/office/drawing/2014/main" id="{645D9B4B-5822-3D9A-DF14-1FA3EAEFD134}"/>
              </a:ext>
            </a:extLst>
          </p:cNvPr>
          <p:cNvSpPr txBox="1"/>
          <p:nvPr/>
        </p:nvSpPr>
        <p:spPr>
          <a:xfrm>
            <a:off x="5338174" y="382931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Approach: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FBE09258-D6D3-BCED-3524-BF464ED0E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3B354B91-9F05-CE0A-7343-94AEC4289A45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Selecting Model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9FE7-112F-C742-3820-8B6EBFF4BA1F}"/>
              </a:ext>
            </a:extLst>
          </p:cNvPr>
          <p:cNvSpPr txBox="1"/>
          <p:nvPr/>
        </p:nvSpPr>
        <p:spPr>
          <a:xfrm>
            <a:off x="418600" y="881414"/>
            <a:ext cx="38090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/>
              <a:t>Kmeans</a:t>
            </a:r>
            <a:r>
              <a:rPr lang="en-US" sz="1600" b="1" dirty="0"/>
              <a:t>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Train Silhouette: 0.3627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Test Silhouette: 0.4056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Best Silhouette after tuning: 0.4280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Optimal clusters: 7 → 9 (after tuning)</a:t>
            </a:r>
            <a:br>
              <a:rPr lang="en-US" dirty="0"/>
            </a:br>
            <a:r>
              <a:rPr lang="en-US" sz="1200" b="1" dirty="0"/>
              <a:t>Observations: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Train and test scores are close → </a:t>
            </a:r>
            <a:r>
              <a:rPr lang="en-US" sz="1200" b="1" dirty="0"/>
              <a:t>generalizes well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Moderate Silhouette score indicates reasonable separation.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Easy to interpret clusters.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43CAABA-4428-B561-3104-D4A3CC7F9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796775"/>
            <a:ext cx="4250267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/>
              <a:t>GMM Clustering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Silhouette: 0.4224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Silhouette: 0.3257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Silhouette after tuning: 0.4285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Optimal components: 7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score &gt; test score →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overfitting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Slightly higher best score than KMeans, but test score is lower.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Probabilistic clusters → can be useful if clusters overlap, but less stable here.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C15B2-D769-7200-2A72-CA3998C1CC12}"/>
              </a:ext>
            </a:extLst>
          </p:cNvPr>
          <p:cNvSpPr txBox="1"/>
          <p:nvPr/>
        </p:nvSpPr>
        <p:spPr>
          <a:xfrm>
            <a:off x="418600" y="3116235"/>
            <a:ext cx="380905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Agglomerative 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Train Silhouette: 0.7229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Best Silhouette after tuning: 0.7355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Optimal clusters: 10 → 2 (after tuning)</a:t>
            </a:r>
            <a:br>
              <a:rPr lang="en-US" sz="1100" dirty="0"/>
            </a:br>
            <a:r>
              <a:rPr lang="en-US" sz="1100" b="1" dirty="0"/>
              <a:t>Observations: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Extremely high silhouette → might indicate </a:t>
            </a:r>
            <a:r>
              <a:rPr lang="en-US" sz="1100" b="1" dirty="0"/>
              <a:t>overfitting</a:t>
            </a:r>
            <a:r>
              <a:rPr lang="en-US" sz="1100" dirty="0"/>
              <a:t> to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Cannot predict new data easily → </a:t>
            </a:r>
            <a:r>
              <a:rPr lang="en-US" sz="1100" b="1" dirty="0"/>
              <a:t>hard to deploy</a:t>
            </a:r>
            <a:r>
              <a:rPr lang="en-US" sz="1100" dirty="0"/>
              <a:t> for future customers.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B7811-D779-1A3F-5100-3337761ECEB6}"/>
              </a:ext>
            </a:extLst>
          </p:cNvPr>
          <p:cNvSpPr txBox="1"/>
          <p:nvPr/>
        </p:nvSpPr>
        <p:spPr>
          <a:xfrm>
            <a:off x="4572000" y="3116234"/>
            <a:ext cx="4470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DBSCAN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Train Silhouette: 0.5161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Best Silhouette after tuning: 0.5506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Optimal eps: 0.5</a:t>
            </a:r>
            <a:br>
              <a:rPr lang="en-US" sz="1100" dirty="0"/>
            </a:br>
            <a:r>
              <a:rPr lang="en-US" sz="1100" b="1" dirty="0"/>
              <a:t>Observations: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Silhouette is highest among raw scores → indicates </a:t>
            </a:r>
            <a:r>
              <a:rPr lang="en-US" sz="1100" b="1" dirty="0"/>
              <a:t>good cluster separation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Sensitive to parameter choice; may classify some points as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Not deterministic for future unseen data → </a:t>
            </a:r>
            <a:r>
              <a:rPr lang="en-US" sz="1100" b="1" dirty="0"/>
              <a:t>hard to generalize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665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>
          <a:extLst>
            <a:ext uri="{FF2B5EF4-FFF2-40B4-BE49-F238E27FC236}">
              <a16:creationId xmlns:a16="http://schemas.microsoft.com/office/drawing/2014/main" id="{7B9D79D5-85D2-409F-5580-BDB141F9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>
            <a:extLst>
              <a:ext uri="{FF2B5EF4-FFF2-40B4-BE49-F238E27FC236}">
                <a16:creationId xmlns:a16="http://schemas.microsoft.com/office/drawing/2014/main" id="{ED24C775-FD23-5ECB-90CD-74385348A7D1}"/>
              </a:ext>
            </a:extLst>
          </p:cNvPr>
          <p:cNvSpPr txBox="1"/>
          <p:nvPr/>
        </p:nvSpPr>
        <p:spPr>
          <a:xfrm>
            <a:off x="710250" y="16594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Selecting Model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7CEA-F953-9484-1FAD-B446D8AE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7" y="647141"/>
            <a:ext cx="5246156" cy="3406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90B4D-E926-EBC4-41C4-7306E29D1C19}"/>
              </a:ext>
            </a:extLst>
          </p:cNvPr>
          <p:cNvSpPr txBox="1"/>
          <p:nvPr/>
        </p:nvSpPr>
        <p:spPr>
          <a:xfrm>
            <a:off x="6290733" y="1268512"/>
            <a:ext cx="25527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Best choice: K Means</a:t>
            </a:r>
          </a:p>
          <a:p>
            <a:endParaRPr lang="en-US" b="1" dirty="0"/>
          </a:p>
          <a:p>
            <a:r>
              <a:rPr lang="en-US" b="1" dirty="0"/>
              <a:t>Why: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Good generalization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(train ≈ test Silhouette).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Can to deploy for new customers: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Make predictions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Number of clusters: 9 (after tuning):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manageable for marketing segmentation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No Overfitting or Underfitting.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Stability: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Consistent Performance After Tuning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E8874-F274-5E87-99B1-21AF6D71B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38" y="3899374"/>
            <a:ext cx="4215873" cy="1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1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7935DE-E018-8488-62BB-E7C0C393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1173"/>
            <a:ext cx="4830628" cy="384879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8B1256-372D-91DA-8253-F4338991C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32489"/>
              </p:ext>
            </p:extLst>
          </p:nvPr>
        </p:nvGraphicFramePr>
        <p:xfrm>
          <a:off x="4830628" y="742102"/>
          <a:ext cx="4164678" cy="34300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724662216"/>
                    </a:ext>
                  </a:extLst>
                </a:gridCol>
                <a:gridCol w="450890">
                  <a:extLst>
                    <a:ext uri="{9D8B030D-6E8A-4147-A177-3AD203B41FA5}">
                      <a16:colId xmlns:a16="http://schemas.microsoft.com/office/drawing/2014/main" val="2562272739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565829538"/>
                    </a:ext>
                  </a:extLst>
                </a:gridCol>
                <a:gridCol w="542175">
                  <a:extLst>
                    <a:ext uri="{9D8B030D-6E8A-4147-A177-3AD203B41FA5}">
                      <a16:colId xmlns:a16="http://schemas.microsoft.com/office/drawing/2014/main" val="678327977"/>
                    </a:ext>
                  </a:extLst>
                </a:gridCol>
                <a:gridCol w="851427">
                  <a:extLst>
                    <a:ext uri="{9D8B030D-6E8A-4147-A177-3AD203B41FA5}">
                      <a16:colId xmlns:a16="http://schemas.microsoft.com/office/drawing/2014/main" val="335900824"/>
                    </a:ext>
                  </a:extLst>
                </a:gridCol>
                <a:gridCol w="1085746">
                  <a:extLst>
                    <a:ext uri="{9D8B030D-6E8A-4147-A177-3AD203B41FA5}">
                      <a16:colId xmlns:a16="http://schemas.microsoft.com/office/drawing/2014/main" val="614723416"/>
                    </a:ext>
                  </a:extLst>
                </a:gridCol>
              </a:tblGrid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Cluster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Age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Income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Avg Spending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Segment Type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Marketing Strategy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588060577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35.5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78.0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SPENDERS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Payment plans, credit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1019774593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47.4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56.9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47.1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228020032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55.2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26.9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13.0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BUDGET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Discounts, loyalty rewards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429084183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24.8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55.8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49.5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4004399531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34.1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23.5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BUDGET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Discounts, value bundles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199684422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32.7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86.5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82.1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HIGH VALUE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Premium products, VIP programs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2733819243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6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25.3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25.7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79.4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SAVERS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Investment opportunities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053774007"/>
                  </a:ext>
                </a:extLst>
              </a:tr>
              <a:tr h="293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7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41.4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90.2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16.6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SPENDERS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Payment plans, credit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902098155"/>
                  </a:ext>
                </a:extLst>
              </a:tr>
              <a:tr h="414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64.8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53.1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49.9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BALANCED</a:t>
                      </a:r>
                    </a:p>
                  </a:txBody>
                  <a:tcPr marL="51762" marR="51762" marT="25881" marB="258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dirty="0"/>
                        <a:t>Standard &amp; personalized offers</a:t>
                      </a:r>
                    </a:p>
                  </a:txBody>
                  <a:tcPr marL="51762" marR="51762" marT="25881" marB="25881" anchor="ctr"/>
                </a:tc>
                <a:extLst>
                  <a:ext uri="{0D108BD9-81ED-4DB2-BD59-A6C34878D82A}">
                    <a16:rowId xmlns:a16="http://schemas.microsoft.com/office/drawing/2014/main" val="33463123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C3D591-189B-0A6E-2E45-9717A2728B84}"/>
              </a:ext>
            </a:extLst>
          </p:cNvPr>
          <p:cNvSpPr txBox="1"/>
          <p:nvPr/>
        </p:nvSpPr>
        <p:spPr>
          <a:xfrm>
            <a:off x="1475975" y="4401398"/>
            <a:ext cx="670930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100" dirty="0"/>
              <a:t>The KMeans clustering identified 9 customer segments: </a:t>
            </a:r>
            <a:r>
              <a:rPr lang="en-US" sz="1100" b="1" dirty="0"/>
              <a:t>High Value Spenders, Balanced Customers, Budget Conscious, and Savers</a:t>
            </a:r>
            <a:r>
              <a:rPr lang="en-US" sz="1100" dirty="0"/>
              <a:t>. Each group shows distinct income and spending patterns, helping us </a:t>
            </a:r>
            <a:r>
              <a:rPr lang="en-US" sz="1100" b="1" dirty="0"/>
              <a:t>target marketing strategies effectively</a:t>
            </a:r>
            <a:r>
              <a:rPr lang="en-US" sz="1100" dirty="0"/>
              <a:t> and personalize offers for better engagement.</a:t>
            </a:r>
            <a:endParaRPr lang="en-US"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-795867" y="1135410"/>
            <a:ext cx="2342246" cy="3252380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307;p26">
            <a:extLst>
              <a:ext uri="{FF2B5EF4-FFF2-40B4-BE49-F238E27FC236}">
                <a16:creationId xmlns:a16="http://schemas.microsoft.com/office/drawing/2014/main" id="{A64A8F70-9987-1842-FAA1-096BA5C7B2F0}"/>
              </a:ext>
            </a:extLst>
          </p:cNvPr>
          <p:cNvSpPr txBox="1"/>
          <p:nvPr/>
        </p:nvSpPr>
        <p:spPr>
          <a:xfrm>
            <a:off x="710250" y="37598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Dataset Overveiw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" name="Google Shape;2312;p26">
            <a:extLst>
              <a:ext uri="{FF2B5EF4-FFF2-40B4-BE49-F238E27FC236}">
                <a16:creationId xmlns:a16="http://schemas.microsoft.com/office/drawing/2014/main" id="{3277507B-DDF6-BF79-2612-7959FFA0A0E9}"/>
              </a:ext>
            </a:extLst>
          </p:cNvPr>
          <p:cNvSpPr txBox="1"/>
          <p:nvPr/>
        </p:nvSpPr>
        <p:spPr>
          <a:xfrm>
            <a:off x="1809851" y="1343516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Size: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" name="Google Shape;2315;p26">
            <a:extLst>
              <a:ext uri="{FF2B5EF4-FFF2-40B4-BE49-F238E27FC236}">
                <a16:creationId xmlns:a16="http://schemas.microsoft.com/office/drawing/2014/main" id="{0F3B92F8-8A48-D0CF-A965-5FDC78892610}"/>
              </a:ext>
            </a:extLst>
          </p:cNvPr>
          <p:cNvSpPr txBox="1"/>
          <p:nvPr/>
        </p:nvSpPr>
        <p:spPr>
          <a:xfrm>
            <a:off x="1809851" y="1569816"/>
            <a:ext cx="3668071" cy="44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Rows: 200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Columns: 5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2312;p26">
            <a:extLst>
              <a:ext uri="{FF2B5EF4-FFF2-40B4-BE49-F238E27FC236}">
                <a16:creationId xmlns:a16="http://schemas.microsoft.com/office/drawing/2014/main" id="{26147C46-AA14-7473-6F90-48763939F533}"/>
              </a:ext>
            </a:extLst>
          </p:cNvPr>
          <p:cNvSpPr txBox="1"/>
          <p:nvPr/>
        </p:nvSpPr>
        <p:spPr>
          <a:xfrm>
            <a:off x="1800173" y="2394701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Key Features: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2315;p26">
            <a:extLst>
              <a:ext uri="{FF2B5EF4-FFF2-40B4-BE49-F238E27FC236}">
                <a16:creationId xmlns:a16="http://schemas.microsoft.com/office/drawing/2014/main" id="{02DB2BED-4D60-344A-435C-B0402BC29DF2}"/>
              </a:ext>
            </a:extLst>
          </p:cNvPr>
          <p:cNvSpPr txBox="1"/>
          <p:nvPr/>
        </p:nvSpPr>
        <p:spPr>
          <a:xfrm>
            <a:off x="1809850" y="2614886"/>
            <a:ext cx="2884059" cy="12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CustomerID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Annual Income (k$)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Spending Score (1-100)</a:t>
            </a:r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" name="Google Shape;2312;p26">
            <a:extLst>
              <a:ext uri="{FF2B5EF4-FFF2-40B4-BE49-F238E27FC236}">
                <a16:creationId xmlns:a16="http://schemas.microsoft.com/office/drawing/2014/main" id="{457785E5-3B22-73FF-998C-BBA21F7297EA}"/>
              </a:ext>
            </a:extLst>
          </p:cNvPr>
          <p:cNvSpPr txBox="1"/>
          <p:nvPr/>
        </p:nvSpPr>
        <p:spPr>
          <a:xfrm>
            <a:off x="4591335" y="1360234"/>
            <a:ext cx="1877412" cy="30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 Size: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" name="Google Shape;2315;p26">
            <a:extLst>
              <a:ext uri="{FF2B5EF4-FFF2-40B4-BE49-F238E27FC236}">
                <a16:creationId xmlns:a16="http://schemas.microsoft.com/office/drawing/2014/main" id="{EB6A6960-A429-AC1D-DEC8-D07926C171C0}"/>
              </a:ext>
            </a:extLst>
          </p:cNvPr>
          <p:cNvSpPr txBox="1"/>
          <p:nvPr/>
        </p:nvSpPr>
        <p:spPr>
          <a:xfrm>
            <a:off x="4598485" y="1596998"/>
            <a:ext cx="3668071" cy="6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Missing Values: </a:t>
            </a:r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None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Duplicate Rows: </a:t>
            </a:r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None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9627E8-86B0-53A9-D937-A5D779608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24329" y="2344232"/>
            <a:ext cx="4579920" cy="1542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F2C9B5-6663-6952-6C09-86E3680E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1556" y="4351796"/>
            <a:ext cx="4539181" cy="3037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99F84F-DFD5-BFE3-7993-26E2D532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73549" y="3939779"/>
            <a:ext cx="2883566" cy="1166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-1056146" y="957445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Data Preprocessing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4872A-6734-27CC-487E-08271C27A6FA}"/>
              </a:ext>
            </a:extLst>
          </p:cNvPr>
          <p:cNvSpPr txBox="1"/>
          <p:nvPr/>
        </p:nvSpPr>
        <p:spPr>
          <a:xfrm>
            <a:off x="1056145" y="1818470"/>
            <a:ext cx="5882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b="1" dirty="0"/>
              <a:t>Label Encoding:</a:t>
            </a:r>
            <a:r>
              <a:rPr lang="en-US" dirty="0"/>
              <a:t> Gender converted to numeric (Female=0, Male=1)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Feature Engineering: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0672F69-9C99-6869-E818-4BD92840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40" y="3004733"/>
            <a:ext cx="935990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Features scaled using StandardScaler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Train-Test Split: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80-20 split for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Renamed Features for Better Identification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FB668-B2B6-97E7-02DE-2C8FAAA89140}"/>
              </a:ext>
            </a:extLst>
          </p:cNvPr>
          <p:cNvSpPr txBox="1"/>
          <p:nvPr/>
        </p:nvSpPr>
        <p:spPr>
          <a:xfrm>
            <a:off x="1514373" y="2304876"/>
            <a:ext cx="5820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Per Income ratio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 categorization (Young/Middle/Senior/Elderly)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Ratio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77C53C-844D-7353-14EE-E6A3B60E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99280" y="3839947"/>
            <a:ext cx="2165114" cy="855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4358EE-C7A1-4E8D-2212-5FA34BD83B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33409" y="2153655"/>
            <a:ext cx="2700707" cy="1482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3F85D-7596-8CA1-5001-E6F25432DDA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48340" y="3848663"/>
            <a:ext cx="2664933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- 01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F2CF8-A815-98B7-F365-E687F3CF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736600"/>
            <a:ext cx="7006521" cy="407737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98A693B-1822-716A-B28D-A6E3C3A0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334" y="1448365"/>
            <a:ext cx="198966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~39 years, ranges 18-70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Annual Income: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~60k, ranges 15k-137k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Score: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Mean ~50, ranges 1-99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FAD8682-E057-9C7F-C94B-8FC310F7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592B2460-48C5-8F72-A7DB-20739EC6BAE7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- 02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2A7E0-16C5-8093-93C5-C679E6E4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99" y="778475"/>
            <a:ext cx="7006521" cy="3993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70D42-56B1-B8FD-3A21-FA4779463889}"/>
              </a:ext>
            </a:extLst>
          </p:cNvPr>
          <p:cNvSpPr txBox="1"/>
          <p:nvPr/>
        </p:nvSpPr>
        <p:spPr>
          <a:xfrm>
            <a:off x="7082720" y="1436458"/>
            <a:ext cx="2108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 plots reveal minimal gender differences in: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Annual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Spending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Violin plots show data density patterns</a:t>
            </a:r>
          </a:p>
        </p:txBody>
      </p:sp>
    </p:spTree>
    <p:extLst>
      <p:ext uri="{BB962C8B-B14F-4D97-AF65-F5344CB8AC3E}">
        <p14:creationId xmlns:p14="http://schemas.microsoft.com/office/powerpoint/2010/main" val="35865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FBE49146-C954-029A-8E51-E747DC6A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FCEE995B-9C5B-BFAC-79D9-771C0723C8CF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Exploratary Data Analysis - 03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462D1-3483-5D33-B972-3E1B8E8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734" y="751021"/>
            <a:ext cx="5718296" cy="425768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0DA8297-1C3B-1A9D-B551-794BE41B3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496" y="1674849"/>
            <a:ext cx="298873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Density: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Concentration of customers by age and income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 Analysis: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Middle-aged customers dominate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gender distribution across age groups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Spending patterns vary by age 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7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08ACE721-6565-DDB9-D871-9D0F8AF1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>
            <a:extLst>
              <a:ext uri="{FF2B5EF4-FFF2-40B4-BE49-F238E27FC236}">
                <a16:creationId xmlns:a16="http://schemas.microsoft.com/office/drawing/2014/main" id="{DB524B7E-8FA4-8512-2C28-E2F2E8AFA63C}"/>
              </a:ext>
            </a:extLst>
          </p:cNvPr>
          <p:cNvSpPr txBox="1"/>
          <p:nvPr/>
        </p:nvSpPr>
        <p:spPr>
          <a:xfrm>
            <a:off x="710250" y="13479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Correlation Analysis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B7466-F28A-60E3-3F1C-78A9D04A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9" y="732366"/>
            <a:ext cx="5249564" cy="413173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6C235B-1232-CAAB-FB89-5D1A6F72B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03" y="1674847"/>
            <a:ext cx="290346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Insights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correlation between Annual Income and Spending Score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shows minimal correlation with other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has negligible impact on spending patterns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Implication: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Multiple features needed for effective segmentation </a:t>
            </a:r>
          </a:p>
        </p:txBody>
      </p:sp>
    </p:spTree>
    <p:extLst>
      <p:ext uri="{BB962C8B-B14F-4D97-AF65-F5344CB8AC3E}">
        <p14:creationId xmlns:p14="http://schemas.microsoft.com/office/powerpoint/2010/main" val="77352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Training Models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807412" y="111040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Models Used: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1239207" y="1539999"/>
            <a:ext cx="5246259" cy="122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K-Means: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different initialization methods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GMM: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components=2-10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covariance types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Agglomerative: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k=2-10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, linkage methods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DBSCAN: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Tested 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eps and </a:t>
            </a:r>
            <a:r>
              <a:rPr lang="en-US" altLang="en-US" b="1" dirty="0" err="1">
                <a:solidFill>
                  <a:schemeClr val="tx1"/>
                </a:solidFill>
                <a:latin typeface="Fira Sans" panose="020B0503050000020004" pitchFamily="34" charset="0"/>
              </a:rPr>
              <a:t>min_samples</a:t>
            </a:r>
            <a:r>
              <a:rPr lang="en-US" altLang="en-US" b="1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Fira Sans" panose="020B0503050000020004" pitchFamily="34" charset="0"/>
              </a:rPr>
              <a:t>values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419;p15">
            <a:extLst>
              <a:ext uri="{FF2B5EF4-FFF2-40B4-BE49-F238E27FC236}">
                <a16:creationId xmlns:a16="http://schemas.microsoft.com/office/drawing/2014/main" id="{2FDB0309-6349-BA1D-6C91-A3EE575C87A3}"/>
              </a:ext>
            </a:extLst>
          </p:cNvPr>
          <p:cNvSpPr txBox="1"/>
          <p:nvPr/>
        </p:nvSpPr>
        <p:spPr>
          <a:xfrm>
            <a:off x="-114050" y="3058382"/>
            <a:ext cx="515620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 Medium"/>
                <a:ea typeface="Fira Sans Medium"/>
                <a:cs typeface="Fira Sans Medium"/>
                <a:sym typeface="Fira Sans Medium"/>
              </a:rPr>
              <a:t>Metric Used: Silhouette Score (Higher – the better Separation)</a:t>
            </a:r>
            <a:endParaRPr sz="1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1F48C-1E88-4C32-D5CD-57ED16C6F3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0749" y="3654513"/>
            <a:ext cx="4888402" cy="117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D590F-47A7-D671-351C-CA0FE1EF66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0017" y="2628414"/>
            <a:ext cx="3656870" cy="1157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On-screen Show (16:9)</PresentationFormat>
  <Paragraphs>216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Fira Sans Extra Condensed SemiBold</vt:lpstr>
      <vt:lpstr>Arial</vt:lpstr>
      <vt:lpstr>Fira Sans Medium</vt:lpstr>
      <vt:lpstr>Roboto</vt:lpstr>
      <vt:lpstr>Fira Sans</vt:lpstr>
      <vt:lpstr>Wingdings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Isula Dissanayake</dc:creator>
  <cp:lastModifiedBy>Isula Dissanayake</cp:lastModifiedBy>
  <cp:revision>1</cp:revision>
  <dcterms:modified xsi:type="dcterms:W3CDTF">2025-11-02T17:31:46Z</dcterms:modified>
</cp:coreProperties>
</file>